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2DEE54B-DF15-4B38-8C23-3E7A4101EE10}">
  <a:tblStyle styleId="{72DEE54B-DF15-4B38-8C23-3E7A4101EE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d89620d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4fd89620db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06354dfa5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06354dfa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6354dfa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6354dfa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06354dfa5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06354dfa5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Detección de cáncer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 piel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 ovarios con 91%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Alzheimer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6354dfa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06354dfa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06354dfa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06354dfa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06354dfa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06354dfa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06354dfa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06354dfa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06354dfa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06354dfa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06354dfa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06354dfa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06354dfa5_0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06354dfa5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fd89620d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4fd89620db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06354dfa5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06354dfa5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6354dfa5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06354dfa5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06354dfa5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06354dfa5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06354dfa5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06354dfa5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06354dfa5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06354dfa5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06354dfa5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06354dfa5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6354dfa5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6354dfa5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06354dfa5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06354dfa5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06354dfa5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06354dfa5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06354dfa5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06354dfa5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fd89620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4fd89620db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06354dfa5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06354dfa5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06354dfa5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06354dfa5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06354dfa5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06354dfa5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06354dfa5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06354dfa5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06354dfa5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06354dfa5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06354dfa5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06354dfa5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06354dfa5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06354dfa5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6354dfa5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06354dfa5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06354dfa5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06354dfa5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06354dfa5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06354dfa5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fd89620d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4fd89620db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06354dfa5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06354dfa5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06354dfa5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06354dfa5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06354dfa5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06354dfa5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06354dfa5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06354dfa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06354dfa5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06354dfa5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06354dfa5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06354dfa5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06354dfa5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06354dfa5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06354dfa5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06354dfa5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06354dfa5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06354dfa5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06354dfa5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06354dfa5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6354df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06354df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06354dfa5_0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06354dfa5_0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06354dfa5_0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06354dfa5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06354dfa5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06354dfa5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06354dfa5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06354dfa5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06fce35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06fce35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06354dfa5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06354dfa5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06354dfa5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06354dfa5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06354dfa5_0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06354dfa5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06354dfa5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06354dfa5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fd89620d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4fd89620db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06354dfa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06354dfa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fd89620d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4fd89620db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fd89620d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4fd89620db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fd89620d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4fd89620db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06354dfa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06354dfa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06354dfa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06354dfa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06354dfa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06354dfa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youtube.com/watch?v=faDKMMwOS2Q" TargetMode="External"/><Relationship Id="rId4" Type="http://schemas.openxmlformats.org/officeDocument/2006/relationships/image" Target="../media/image4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affinelayer.com/pixsrv/" TargetMode="External"/><Relationship Id="rId4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gif"/><Relationship Id="rId4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colab.research.google.com/github/tensorflow/hub/blob/master/examples/colab/biggan_generation_with_tf_hub.ipynb#scrollTo=dSAyfDfnVugs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importa?</a:t>
            </a:r>
            <a:endParaRPr/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00" y="1091775"/>
            <a:ext cx="2803745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20" y="445025"/>
            <a:ext cx="34861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 txBox="1"/>
          <p:nvPr/>
        </p:nvSpPr>
        <p:spPr>
          <a:xfrm>
            <a:off x="4857300" y="3177275"/>
            <a:ext cx="34362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DeepMind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 que juega mejor que humanos 49 juegos de Atari sólo recibiendo pixeles y puntaje como input.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importa?</a:t>
            </a:r>
            <a:endParaRPr/>
          </a:p>
        </p:txBody>
      </p:sp>
      <p:sp>
        <p:nvSpPr>
          <p:cNvPr id="190" name="Google Shape;190;p35"/>
          <p:cNvSpPr txBox="1"/>
          <p:nvPr/>
        </p:nvSpPr>
        <p:spPr>
          <a:xfrm>
            <a:off x="4857300" y="3201825"/>
            <a:ext cx="34362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DeepMind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AlphaGo gana en Go, donde hay más posibilidades (10</a:t>
            </a:r>
            <a:r>
              <a:rPr baseline="30000" lang="en"/>
              <a:t>170</a:t>
            </a:r>
            <a:r>
              <a:rPr lang="en"/>
              <a:t>) que átomos en el universo (10</a:t>
            </a:r>
            <a:r>
              <a:rPr baseline="30000" lang="en"/>
              <a:t>80</a:t>
            </a:r>
            <a:r>
              <a:rPr lang="en"/>
              <a:t>)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225"/>
            <a:ext cx="4552500" cy="30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cáncer de piel</a:t>
            </a:r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200" y="1225675"/>
            <a:ext cx="4695576" cy="32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Traducir texto en imágenes</a:t>
            </a:r>
            <a:endParaRPr/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36825"/>
            <a:ext cx="6096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 de calidad de imágenes</a:t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1089325"/>
            <a:ext cx="6500150" cy="32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Subtitulado de imágenes</a:t>
            </a:r>
            <a:endParaRPr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150" y="1535300"/>
            <a:ext cx="6724100" cy="26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y segmentación</a:t>
            </a:r>
            <a:endParaRPr/>
          </a:p>
        </p:txBody>
      </p:sp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57000"/>
            <a:ext cx="3265176" cy="297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076" y="1257000"/>
            <a:ext cx="3870289" cy="297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</a:t>
            </a:r>
            <a:endParaRPr/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38" y="1731274"/>
            <a:ext cx="7327924" cy="20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0" cy="2213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ctrTitle"/>
          </p:nvPr>
        </p:nvSpPr>
        <p:spPr>
          <a:xfrm>
            <a:off x="311700" y="2058600"/>
            <a:ext cx="8520600" cy="10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Aprendizaje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4"/>
            <a:ext cx="9146231" cy="514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913" y="759663"/>
            <a:ext cx="3624175" cy="36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Supervisado</a:t>
            </a:r>
            <a:endParaRPr/>
          </a:p>
        </p:txBody>
      </p:sp>
      <p:sp>
        <p:nvSpPr>
          <p:cNvPr id="250" name="Google Shape;25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Enseñamos a la computadora.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Utilizamos información (</a:t>
            </a:r>
            <a:r>
              <a:rPr b="1" lang="en"/>
              <a:t>dataset</a:t>
            </a:r>
            <a:r>
              <a:rPr lang="en"/>
              <a:t>) para enseñarle.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512" y="1940349"/>
            <a:ext cx="4654976" cy="25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257" name="Google Shape;25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Asignamos clases (un número finito de ellas).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Separamos en el número de clases que tenemos</a:t>
            </a:r>
            <a:endParaRPr/>
          </a:p>
        </p:txBody>
      </p:sp>
      <p:pic>
        <p:nvPicPr>
          <p:cNvPr id="258" name="Google Shape;2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66" y="2168350"/>
            <a:ext cx="3744084" cy="23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800" y="2001975"/>
            <a:ext cx="3854326" cy="20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311700" y="445025"/>
            <a:ext cx="500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 (CNN)</a:t>
            </a:r>
            <a:endParaRPr/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2750"/>
            <a:ext cx="3161350" cy="28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150" y="258175"/>
            <a:ext cx="2703450" cy="17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8625" y="2141525"/>
            <a:ext cx="3994450" cy="18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7597" y="2673650"/>
            <a:ext cx="1479300" cy="9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(CNN)</a:t>
            </a: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475" y="1141389"/>
            <a:ext cx="6803399" cy="28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</a:t>
            </a:r>
            <a:endParaRPr/>
          </a:p>
        </p:txBody>
      </p:sp>
      <p:sp>
        <p:nvSpPr>
          <p:cNvPr id="280" name="Google Shape;28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Predecimos un valor continuo de salida.</a:t>
            </a:r>
            <a:endParaRPr/>
          </a:p>
        </p:txBody>
      </p:sp>
      <p:pic>
        <p:nvPicPr>
          <p:cNvPr id="281" name="Google Shape;281;p49"/>
          <p:cNvPicPr preferRelativeResize="0"/>
          <p:nvPr/>
        </p:nvPicPr>
        <p:blipFill rotWithShape="1">
          <a:blip r:embed="rId3">
            <a:alphaModFix/>
          </a:blip>
          <a:srcRect b="0" l="1260" r="-1260" t="0"/>
          <a:stretch/>
        </p:blipFill>
        <p:spPr>
          <a:xfrm>
            <a:off x="1685800" y="1660925"/>
            <a:ext cx="5273301" cy="28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No Supervisado</a:t>
            </a:r>
            <a:endParaRPr/>
          </a:p>
        </p:txBody>
      </p:sp>
      <p:sp>
        <p:nvSpPr>
          <p:cNvPr id="287" name="Google Shape;28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computadora aprende por su cuenta.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Aplicaciones: Airbnb, segmentación de mercado, etc.</a:t>
            </a:r>
            <a:endParaRPr/>
          </a:p>
        </p:txBody>
      </p:sp>
      <p:pic>
        <p:nvPicPr>
          <p:cNvPr id="288" name="Google Shape;288;p50"/>
          <p:cNvPicPr preferRelativeResize="0"/>
          <p:nvPr/>
        </p:nvPicPr>
        <p:blipFill rotWithShape="1">
          <a:blip r:embed="rId3">
            <a:alphaModFix/>
          </a:blip>
          <a:srcRect b="10104" l="0" r="2143" t="0"/>
          <a:stretch/>
        </p:blipFill>
        <p:spPr>
          <a:xfrm>
            <a:off x="2863775" y="1948850"/>
            <a:ext cx="3610649" cy="24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por Refuerzo</a:t>
            </a:r>
            <a:endParaRPr/>
          </a:p>
        </p:txBody>
      </p:sp>
      <p:sp>
        <p:nvSpPr>
          <p:cNvPr id="294" name="Google Shape;29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computadora aprende por su propia experiencia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Aplicaciones: Coches autónomos, juegos y más.</a:t>
            </a:r>
            <a:endParaRPr/>
          </a:p>
        </p:txBody>
      </p:sp>
      <p:pic>
        <p:nvPicPr>
          <p:cNvPr id="295" name="Google Shape;2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175" y="1926550"/>
            <a:ext cx="4595101" cy="25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type="ctrTitle"/>
          </p:nvPr>
        </p:nvSpPr>
        <p:spPr>
          <a:xfrm>
            <a:off x="311700" y="1958100"/>
            <a:ext cx="8520600" cy="12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Decisiones</a:t>
            </a:r>
            <a:endParaRPr/>
          </a:p>
        </p:txBody>
      </p:sp>
      <p:pic>
        <p:nvPicPr>
          <p:cNvPr id="306" name="Google Shape;3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1147225"/>
            <a:ext cx="4555075" cy="335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3"/>
          <p:cNvSpPr txBox="1"/>
          <p:nvPr/>
        </p:nvSpPr>
        <p:spPr>
          <a:xfrm>
            <a:off x="6046800" y="1349050"/>
            <a:ext cx="28968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¿Qué influye más para ver qué aplicación descargan?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¿Edad o género?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4"/>
            <a:ext cx="9146231" cy="514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Decisiones</a:t>
            </a:r>
            <a:endParaRPr/>
          </a:p>
        </p:txBody>
      </p:sp>
      <p:sp>
        <p:nvSpPr>
          <p:cNvPr id="313" name="Google Shape;313;p54"/>
          <p:cNvSpPr txBox="1"/>
          <p:nvPr/>
        </p:nvSpPr>
        <p:spPr>
          <a:xfrm>
            <a:off x="6046800" y="1349050"/>
            <a:ext cx="28968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¿A partir de qué edad ya no descargan Pokemon Go?</a:t>
            </a:r>
            <a:endParaRPr sz="1800"/>
          </a:p>
        </p:txBody>
      </p:sp>
      <p:pic>
        <p:nvPicPr>
          <p:cNvPr id="314" name="Google Shape;3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1147225"/>
            <a:ext cx="4555075" cy="33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Decisiones</a:t>
            </a:r>
            <a:endParaRPr/>
          </a:p>
        </p:txBody>
      </p:sp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632" y="817625"/>
            <a:ext cx="3107393" cy="330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50" y="1147225"/>
            <a:ext cx="4555075" cy="33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Decisiones</a:t>
            </a:r>
            <a:endParaRPr/>
          </a:p>
        </p:txBody>
      </p:sp>
      <p:sp>
        <p:nvSpPr>
          <p:cNvPr id="327" name="Google Shape;327;p56"/>
          <p:cNvSpPr txBox="1"/>
          <p:nvPr/>
        </p:nvSpPr>
        <p:spPr>
          <a:xfrm>
            <a:off x="4452825" y="257825"/>
            <a:ext cx="28407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De los restantes, ¿cómo influye el género?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8" name="Google Shape;3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1147225"/>
            <a:ext cx="4555075" cy="335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632" y="817625"/>
            <a:ext cx="3107393" cy="330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Decisiones</a:t>
            </a:r>
            <a:endParaRPr/>
          </a:p>
        </p:txBody>
      </p:sp>
      <p:pic>
        <p:nvPicPr>
          <p:cNvPr id="335" name="Google Shape;3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201" y="445025"/>
            <a:ext cx="2741250" cy="32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50" y="1147225"/>
            <a:ext cx="4555075" cy="33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pic>
        <p:nvPicPr>
          <p:cNvPr id="342" name="Google Shape;3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00" y="1594775"/>
            <a:ext cx="2425000" cy="25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742" y="1823100"/>
            <a:ext cx="5119557" cy="191766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8"/>
          <p:cNvSpPr txBox="1"/>
          <p:nvPr/>
        </p:nvSpPr>
        <p:spPr>
          <a:xfrm>
            <a:off x="3601700" y="3893275"/>
            <a:ext cx="50112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palabra encontrarías en un correo de Spam?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pic>
        <p:nvPicPr>
          <p:cNvPr id="350" name="Google Shape;3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1619025"/>
            <a:ext cx="588337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9"/>
          <p:cNvSpPr txBox="1"/>
          <p:nvPr/>
        </p:nvSpPr>
        <p:spPr>
          <a:xfrm>
            <a:off x="6498375" y="1888725"/>
            <a:ext cx="23340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en el correo dice la palabra “cheap”, ¿cuál es la probabilidad de que sea spam?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pic>
        <p:nvPicPr>
          <p:cNvPr id="357" name="Google Shape;3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1104900"/>
            <a:ext cx="65151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Linear</a:t>
            </a:r>
            <a:endParaRPr/>
          </a:p>
        </p:txBody>
      </p:sp>
      <p:pic>
        <p:nvPicPr>
          <p:cNvPr id="363" name="Google Shape;3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75" y="1147225"/>
            <a:ext cx="6208002" cy="3627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6575450" y="1205875"/>
            <a:ext cx="23349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¿Cuál es tu estimado para la casa del medio?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Linear</a:t>
            </a:r>
            <a:endParaRPr/>
          </a:p>
        </p:txBody>
      </p:sp>
      <p:pic>
        <p:nvPicPr>
          <p:cNvPr id="370" name="Google Shape;3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613" y="1424500"/>
            <a:ext cx="4668775" cy="268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Logística (Clasificación)</a:t>
            </a:r>
            <a:endParaRPr/>
          </a:p>
        </p:txBody>
      </p:sp>
      <p:sp>
        <p:nvSpPr>
          <p:cNvPr id="376" name="Google Shape;37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7" name="Google Shape;377;p63"/>
          <p:cNvGraphicFramePr/>
          <p:nvPr/>
        </p:nvGraphicFramePr>
        <p:xfrm>
          <a:off x="952500" y="178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{72DEE54B-DF15-4B38-8C23-3E7A4101EE10}</a:tableStyleId>
              </a:tblPr>
              <a:tblGrid>
                <a:gridCol w="1041400"/>
                <a:gridCol w="2864625"/>
                <a:gridCol w="3332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Promedio Colegio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Examen Admisión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4"/>
            <a:ext cx="9146231" cy="514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Logística (Clasificación)</a:t>
            </a:r>
            <a:endParaRPr/>
          </a:p>
        </p:txBody>
      </p:sp>
      <p:pic>
        <p:nvPicPr>
          <p:cNvPr id="383" name="Google Shape;38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623" y="1161100"/>
            <a:ext cx="5374399" cy="297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4"/>
          <p:cNvSpPr txBox="1"/>
          <p:nvPr/>
        </p:nvSpPr>
        <p:spPr>
          <a:xfrm>
            <a:off x="6927900" y="1282975"/>
            <a:ext cx="17403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tenemos un estudiante que tiene 7 en el examen (x) y 6 en el promedio (y), ¿lo aceptamos?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Logística (Clasificación)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838" y="1260900"/>
            <a:ext cx="5534324" cy="294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</p:txBody>
      </p:sp>
      <p:pic>
        <p:nvPicPr>
          <p:cNvPr id="396" name="Google Shape;39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75" y="1964113"/>
            <a:ext cx="3763125" cy="20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625" y="1964126"/>
            <a:ext cx="3495276" cy="200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6"/>
          <p:cNvSpPr txBox="1"/>
          <p:nvPr/>
        </p:nvSpPr>
        <p:spPr>
          <a:xfrm>
            <a:off x="815175" y="4256725"/>
            <a:ext cx="66414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separarían ambas clases?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</p:txBody>
      </p:sp>
      <p:sp>
        <p:nvSpPr>
          <p:cNvPr id="404" name="Google Shape;404;p67"/>
          <p:cNvSpPr txBox="1"/>
          <p:nvPr>
            <p:ph idx="1" type="body"/>
          </p:nvPr>
        </p:nvSpPr>
        <p:spPr>
          <a:xfrm>
            <a:off x="311700" y="1225225"/>
            <a:ext cx="4080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¿El punto está arriba de la primera línea?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¿El punto está a la derecha de la otra línea?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¿La respuesta a las otras dos preguntas fue sí?</a:t>
            </a:r>
            <a:endParaRPr/>
          </a:p>
        </p:txBody>
      </p:sp>
      <p:pic>
        <p:nvPicPr>
          <p:cNvPr id="405" name="Google Shape;4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38900"/>
            <a:ext cx="4188051" cy="239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</p:txBody>
      </p:sp>
      <p:sp>
        <p:nvSpPr>
          <p:cNvPr id="411" name="Google Shape;411;p68"/>
          <p:cNvSpPr txBox="1"/>
          <p:nvPr>
            <p:ph idx="1" type="body"/>
          </p:nvPr>
        </p:nvSpPr>
        <p:spPr>
          <a:xfrm>
            <a:off x="311700" y="1225225"/>
            <a:ext cx="4080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¿El punto está arriba de la primera línea?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¿El punto está a la derecha de la otra línea?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¿La respuesta a las otras dos preguntas fue sí?</a:t>
            </a:r>
            <a:endParaRPr/>
          </a:p>
        </p:txBody>
      </p:sp>
      <p:pic>
        <p:nvPicPr>
          <p:cNvPr id="412" name="Google Shape;4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750" y="1920750"/>
            <a:ext cx="349567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</p:txBody>
      </p:sp>
      <p:pic>
        <p:nvPicPr>
          <p:cNvPr id="418" name="Google Shape;4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800" y="874850"/>
            <a:ext cx="444817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25" y="1238675"/>
            <a:ext cx="3114677" cy="311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</p:txBody>
      </p:sp>
      <p:pic>
        <p:nvPicPr>
          <p:cNvPr id="425" name="Google Shape;4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825" y="1563200"/>
            <a:ext cx="48768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</p:txBody>
      </p:sp>
      <p:pic>
        <p:nvPicPr>
          <p:cNvPr id="431" name="Google Shape;4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900" y="1211950"/>
            <a:ext cx="5590199" cy="30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</p:txBody>
      </p:sp>
      <p:sp>
        <p:nvSpPr>
          <p:cNvPr id="437" name="Google Shape;437;p72"/>
          <p:cNvSpPr txBox="1"/>
          <p:nvPr/>
        </p:nvSpPr>
        <p:spPr>
          <a:xfrm>
            <a:off x="2398213" y="2365200"/>
            <a:ext cx="473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+</a:t>
            </a:r>
            <a:endParaRPr sz="4800"/>
          </a:p>
        </p:txBody>
      </p:sp>
      <p:sp>
        <p:nvSpPr>
          <p:cNvPr id="438" name="Google Shape;438;p72"/>
          <p:cNvSpPr txBox="1"/>
          <p:nvPr/>
        </p:nvSpPr>
        <p:spPr>
          <a:xfrm>
            <a:off x="5593888" y="2365200"/>
            <a:ext cx="473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=</a:t>
            </a:r>
            <a:endParaRPr sz="4800"/>
          </a:p>
        </p:txBody>
      </p:sp>
      <p:pic>
        <p:nvPicPr>
          <p:cNvPr id="439" name="Google Shape;4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46" y="2250300"/>
            <a:ext cx="1967725" cy="15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625" y="2250300"/>
            <a:ext cx="2668651" cy="14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300" y="2250300"/>
            <a:ext cx="2669008" cy="1404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pic>
        <p:nvPicPr>
          <p:cNvPr id="447" name="Google Shape;4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88" y="1472075"/>
            <a:ext cx="5668824" cy="279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800" y="429550"/>
            <a:ext cx="4284401" cy="428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</a:t>
            </a:r>
            <a:endParaRPr/>
          </a:p>
        </p:txBody>
      </p:sp>
      <p:pic>
        <p:nvPicPr>
          <p:cNvPr id="453" name="Google Shape;45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075" y="1396775"/>
            <a:ext cx="4959851" cy="29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</a:t>
            </a:r>
            <a:endParaRPr/>
          </a:p>
        </p:txBody>
      </p:sp>
      <p:pic>
        <p:nvPicPr>
          <p:cNvPr id="459" name="Google Shape;4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850" y="1355175"/>
            <a:ext cx="4722299" cy="28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</a:t>
            </a:r>
            <a:endParaRPr/>
          </a:p>
        </p:txBody>
      </p:sp>
      <p:pic>
        <p:nvPicPr>
          <p:cNvPr id="465" name="Google Shape;46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087" y="1023426"/>
            <a:ext cx="5143826" cy="30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</a:t>
            </a:r>
            <a:endParaRPr/>
          </a:p>
        </p:txBody>
      </p:sp>
      <p:pic>
        <p:nvPicPr>
          <p:cNvPr id="471" name="Google Shape;47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175" y="1212300"/>
            <a:ext cx="5051650" cy="30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pic>
        <p:nvPicPr>
          <p:cNvPr descr="Google's Deepmind AI learns to navigate obstacles using reinforcement learning.&#10;&#10;Paper:  https://arxiv.org/abs/1707.02286&#10;&#10;Click Here To Subscribe! ►https://www.youtube.com/channel/UCseFtoNUVuegUgM3s60sE4A?sub_confirmation=1&#10;&#10;Twitter ► https://twitter.com/ID_R_McGregor" id="477" name="Google Shape;477;p78" title="DeepMind Learns Parkou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575" y="1305600"/>
            <a:ext cx="4146850" cy="31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9"/>
          <p:cNvSpPr txBox="1"/>
          <p:nvPr>
            <p:ph type="ctrTitle"/>
          </p:nvPr>
        </p:nvSpPr>
        <p:spPr>
          <a:xfrm>
            <a:off x="242375" y="2072700"/>
            <a:ext cx="8520600" cy="99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Proyectos Interesantes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pix2pix</a:t>
            </a:r>
            <a:r>
              <a:rPr lang="en"/>
              <a:t> </a:t>
            </a:r>
            <a:r>
              <a:rPr lang="en" sz="3000"/>
              <a:t> (Berkeley, 2017)</a:t>
            </a:r>
            <a:endParaRPr/>
          </a:p>
        </p:txBody>
      </p:sp>
      <p:sp>
        <p:nvSpPr>
          <p:cNvPr id="488" name="Google Shape;488;p80"/>
          <p:cNvSpPr txBox="1"/>
          <p:nvPr>
            <p:ph idx="1" type="body"/>
          </p:nvPr>
        </p:nvSpPr>
        <p:spPr>
          <a:xfrm>
            <a:off x="311700" y="1225225"/>
            <a:ext cx="8575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Traduce imagen a imagen en el mismo dominio</a:t>
            </a:r>
            <a:endParaRPr/>
          </a:p>
        </p:txBody>
      </p:sp>
      <p:pic>
        <p:nvPicPr>
          <p:cNvPr id="489" name="Google Shape;48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149" y="2038001"/>
            <a:ext cx="5625277" cy="20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1"/>
          <p:cNvSpPr txBox="1"/>
          <p:nvPr>
            <p:ph type="title"/>
          </p:nvPr>
        </p:nvSpPr>
        <p:spPr>
          <a:xfrm>
            <a:off x="266175" y="3341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iGAN</a:t>
            </a:r>
            <a:r>
              <a:rPr lang="en" sz="3000"/>
              <a:t> (Berkeley, 2016)</a:t>
            </a:r>
            <a:endParaRPr sz="3000"/>
          </a:p>
        </p:txBody>
      </p:sp>
      <p:pic>
        <p:nvPicPr>
          <p:cNvPr id="495" name="Google Shape;49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75" y="1225225"/>
            <a:ext cx="3595275" cy="29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25" y="1165423"/>
            <a:ext cx="4253275" cy="25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Big GAN  </a:t>
            </a:r>
            <a:r>
              <a:rPr lang="en"/>
              <a:t>(Google, Sept 2018)</a:t>
            </a:r>
            <a:endParaRPr/>
          </a:p>
        </p:txBody>
      </p:sp>
      <p:pic>
        <p:nvPicPr>
          <p:cNvPr id="502" name="Google Shape;50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200" y="1489488"/>
            <a:ext cx="7189202" cy="8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200" y="2385075"/>
            <a:ext cx="7189202" cy="86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3200" y="3250825"/>
            <a:ext cx="7189202" cy="86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254"/>
            <a:ext cx="9146231" cy="514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</a:t>
            </a:r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Search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Etiquetado de fotos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Filtros de spam</a:t>
            </a:r>
            <a:endParaRPr/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31" y="592675"/>
            <a:ext cx="23431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254"/>
            <a:ext cx="9146231" cy="514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4"/>
            <a:ext cx="9146231" cy="514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254"/>
            <a:ext cx="9146231" cy="514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</a:t>
            </a:r>
            <a:endParaRPr/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mining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 necesita datos.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Grandes datasets que han surgido por el mundo web.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Fuentes de datos: Historial médico, data biológica, información de ingeniería, web.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Aplicaciones que no podemos programar a mano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Vehículos autónomos.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Procesamiento de Lenguaje Natural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Visión por Computadora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Programas que se adaptan a si mismos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Recomendaciones de Netflix, Amazon, Spotify.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Science of getting computers to learn without being explicitly programmed</a:t>
            </a:r>
            <a:endParaRPr i="1"/>
          </a:p>
          <a:p>
            <a:pPr indent="-342900" lvl="0" marL="5029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Arthur Samuel (1959)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A computer learns from experience E with respect to some task T and some performance P, if its performance P on T improves with experience E</a:t>
            </a:r>
            <a:endParaRPr i="1"/>
          </a:p>
          <a:p>
            <a:pPr indent="-342900" lvl="0" marL="5029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Tom Mitchell (1998)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importa?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771" y="1017725"/>
            <a:ext cx="3971551" cy="354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334775" y="1627225"/>
            <a:ext cx="2346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Vinyals &amp; 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